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80" r:id="rId7"/>
    <p:sldId id="281" r:id="rId8"/>
    <p:sldId id="282" r:id="rId9"/>
    <p:sldId id="283" r:id="rId10"/>
    <p:sldId id="284" r:id="rId11"/>
    <p:sldId id="286" r:id="rId12"/>
    <p:sldId id="285" r:id="rId13"/>
    <p:sldId id="287" r:id="rId14"/>
    <p:sldId id="27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qI/C+pzeflFemBb+hh335pVr7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1649B6-0E8D-45BB-9513-783D50D57554}">
  <a:tblStyle styleId="{F91649B6-0E8D-45BB-9513-783D50D575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Briefly introduce google colab: what it is, how to access it (through the link you give them), how does it look like,…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82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185194" y="3080789"/>
            <a:ext cx="7397292" cy="5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185194" y="2036319"/>
            <a:ext cx="10942351" cy="89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  <a:defRPr sz="48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2"/>
          <p:cNvSpPr/>
          <p:nvPr/>
        </p:nvSpPr>
        <p:spPr>
          <a:xfrm>
            <a:off x="0" y="5550061"/>
            <a:ext cx="12192000" cy="130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" name="Google Shape;21;p22"/>
          <p:cNvPicPr preferRelativeResize="0"/>
          <p:nvPr/>
        </p:nvPicPr>
        <p:blipFill rotWithShape="1">
          <a:blip r:embed="rId2">
            <a:alphaModFix/>
          </a:blip>
          <a:srcRect l="27770" r="18721" b="51469"/>
          <a:stretch/>
        </p:blipFill>
        <p:spPr>
          <a:xfrm rot="-2897646" flipH="1">
            <a:off x="5875122" y="2092447"/>
            <a:ext cx="9049921" cy="47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2"/>
          <p:cNvSpPr txBox="1"/>
          <p:nvPr/>
        </p:nvSpPr>
        <p:spPr>
          <a:xfrm>
            <a:off x="138811" y="3896370"/>
            <a:ext cx="6155094" cy="61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endParaRPr sz="20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2"/>
          </p:nvPr>
        </p:nvSpPr>
        <p:spPr>
          <a:xfrm>
            <a:off x="185194" y="3861685"/>
            <a:ext cx="5324066" cy="34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" name="Google Shape;2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94" y="215095"/>
            <a:ext cx="829355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2"/>
          <p:cNvSpPr txBox="1"/>
          <p:nvPr/>
        </p:nvSpPr>
        <p:spPr>
          <a:xfrm>
            <a:off x="160582" y="561664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rPr>
              <a:t>SPONSORED BY</a:t>
            </a:r>
            <a:endParaRPr/>
          </a:p>
        </p:txBody>
      </p:sp>
      <p:pic>
        <p:nvPicPr>
          <p:cNvPr id="26" name="Google Shape;2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78" y="5916461"/>
            <a:ext cx="1112271" cy="57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2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7450" y="6077284"/>
            <a:ext cx="822868" cy="32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2" descr="Shape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5349" y="6068143"/>
            <a:ext cx="1235967" cy="37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2" descr="A picture containing background patter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20362" t="41518" r="19759" b="42504"/>
          <a:stretch/>
        </p:blipFill>
        <p:spPr>
          <a:xfrm>
            <a:off x="3707620" y="6093342"/>
            <a:ext cx="1456259" cy="30797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30" name="Google Shape;30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89263" y="5935570"/>
            <a:ext cx="822869" cy="55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title"/>
          </p:nvPr>
        </p:nvSpPr>
        <p:spPr>
          <a:xfrm>
            <a:off x="423522" y="515680"/>
            <a:ext cx="11344956" cy="72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body" idx="1"/>
          </p:nvPr>
        </p:nvSpPr>
        <p:spPr>
          <a:xfrm>
            <a:off x="423522" y="1458494"/>
            <a:ext cx="11344956" cy="458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8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946150" y="2736850"/>
            <a:ext cx="102997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body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3200"/>
              <a:buFont typeface="NTR"/>
              <a:buChar char="●"/>
              <a:defRPr sz="32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800"/>
              <a:buFont typeface="NTR"/>
              <a:buChar char="●"/>
              <a:defRPr sz="28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Char char="●"/>
              <a:defRPr sz="24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 sz="20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 sz="20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body" idx="1"/>
          </p:nvPr>
        </p:nvSpPr>
        <p:spPr>
          <a:xfrm>
            <a:off x="423521" y="1527337"/>
            <a:ext cx="544484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Char char="●"/>
              <a:defRPr sz="24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 sz="20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 sz="18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body" idx="2"/>
          </p:nvPr>
        </p:nvSpPr>
        <p:spPr>
          <a:xfrm>
            <a:off x="5868365" y="1527337"/>
            <a:ext cx="59001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Char char="●"/>
              <a:defRPr sz="24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 sz="20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 sz="18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3522" y="6173787"/>
            <a:ext cx="829355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9"/>
          <p:cNvSpPr/>
          <p:nvPr/>
        </p:nvSpPr>
        <p:spPr>
          <a:xfrm>
            <a:off x="10820400" y="6173787"/>
            <a:ext cx="9480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29"/>
          <p:cNvSpPr txBox="1">
            <a:spLocks noGrp="1"/>
          </p:cNvSpPr>
          <p:nvPr>
            <p:ph type="title"/>
          </p:nvPr>
        </p:nvSpPr>
        <p:spPr>
          <a:xfrm>
            <a:off x="423522" y="515680"/>
            <a:ext cx="11344956" cy="72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3522" y="6168611"/>
            <a:ext cx="829355" cy="3651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>
            <a:spLocks noGrp="1"/>
          </p:cNvSpPr>
          <p:nvPr>
            <p:ph type="body" idx="1"/>
          </p:nvPr>
        </p:nvSpPr>
        <p:spPr>
          <a:xfrm>
            <a:off x="185194" y="3080789"/>
            <a:ext cx="7397292" cy="5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Supervised Vs Unsupervised Learning</a:t>
            </a:r>
            <a:br>
              <a:rPr lang="en-US" sz="2400" dirty="0">
                <a:latin typeface="Avenir"/>
                <a:ea typeface="Avenir"/>
                <a:cs typeface="Avenir"/>
                <a:sym typeface="Avenir"/>
              </a:rPr>
            </a:br>
            <a:br>
              <a:rPr lang="en-US" sz="2400" dirty="0">
                <a:latin typeface="Avenir"/>
                <a:ea typeface="Avenir"/>
                <a:cs typeface="Avenir"/>
                <a:sym typeface="Avenir"/>
              </a:rPr>
            </a:b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185194" y="2036319"/>
            <a:ext cx="10942351" cy="89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</a:pPr>
            <a:r>
              <a:rPr lang="en-US" dirty="0"/>
              <a:t>Intro to Machine Learning	</a:t>
            </a:r>
            <a:endParaRPr dirty="0"/>
          </a:p>
        </p:txBody>
      </p:sp>
      <p:sp>
        <p:nvSpPr>
          <p:cNvPr id="83" name="Google Shape;83;p1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84" name="Google Shape;84;p1"/>
          <p:cNvSpPr txBox="1">
            <a:spLocks noGrp="1"/>
          </p:cNvSpPr>
          <p:nvPr>
            <p:ph type="body" idx="2"/>
          </p:nvPr>
        </p:nvSpPr>
        <p:spPr>
          <a:xfrm>
            <a:off x="185194" y="3861685"/>
            <a:ext cx="5324066" cy="34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None/>
            </a:pPr>
            <a:r>
              <a:rPr lang="en-US" dirty="0"/>
              <a:t>Satwik Goyal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DAD38-FE0B-557E-90CF-E43D2E3FC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9D507-EE0F-A6A7-DA4B-7A7BBDDE3D86}"/>
              </a:ext>
            </a:extLst>
          </p:cNvPr>
          <p:cNvSpPr txBox="1"/>
          <p:nvPr/>
        </p:nvSpPr>
        <p:spPr>
          <a:xfrm>
            <a:off x="2356123" y="286100"/>
            <a:ext cx="8476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Idea Behind K Nearest Neighbours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C69AB0-69C0-8CB3-1121-BF77DE1BF971}"/>
              </a:ext>
            </a:extLst>
          </p:cNvPr>
          <p:cNvSpPr/>
          <p:nvPr/>
        </p:nvSpPr>
        <p:spPr>
          <a:xfrm>
            <a:off x="2134777" y="3439627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A8F879-248E-8150-4BA7-7478581DD67A}"/>
              </a:ext>
            </a:extLst>
          </p:cNvPr>
          <p:cNvSpPr/>
          <p:nvPr/>
        </p:nvSpPr>
        <p:spPr>
          <a:xfrm>
            <a:off x="3005234" y="4121689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F40C60-C185-16D6-4D80-6DC16F63E8FA}"/>
              </a:ext>
            </a:extLst>
          </p:cNvPr>
          <p:cNvSpPr/>
          <p:nvPr/>
        </p:nvSpPr>
        <p:spPr>
          <a:xfrm>
            <a:off x="2764946" y="3105843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94499B-93F2-AB4E-84F6-00C58563534E}"/>
              </a:ext>
            </a:extLst>
          </p:cNvPr>
          <p:cNvSpPr/>
          <p:nvPr/>
        </p:nvSpPr>
        <p:spPr>
          <a:xfrm>
            <a:off x="2291852" y="4544294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427F49-E74A-7EAC-25F6-5AC2804D950F}"/>
              </a:ext>
            </a:extLst>
          </p:cNvPr>
          <p:cNvSpPr/>
          <p:nvPr/>
        </p:nvSpPr>
        <p:spPr>
          <a:xfrm>
            <a:off x="1820627" y="4161890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66D895-BC0B-D824-7709-D5395A8EE024}"/>
              </a:ext>
            </a:extLst>
          </p:cNvPr>
          <p:cNvSpPr/>
          <p:nvPr/>
        </p:nvSpPr>
        <p:spPr>
          <a:xfrm>
            <a:off x="2691084" y="3753777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E38F62-0820-AC4A-28F1-4E7D5FF861B0}"/>
              </a:ext>
            </a:extLst>
          </p:cNvPr>
          <p:cNvSpPr/>
          <p:nvPr/>
        </p:nvSpPr>
        <p:spPr>
          <a:xfrm>
            <a:off x="1348468" y="3439627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68481B-D903-1B57-6D75-34E70CD5ED25}"/>
              </a:ext>
            </a:extLst>
          </p:cNvPr>
          <p:cNvSpPr/>
          <p:nvPr/>
        </p:nvSpPr>
        <p:spPr>
          <a:xfrm>
            <a:off x="1483104" y="4829927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9A23EF-F91D-0218-3215-28A1F3C2BC13}"/>
              </a:ext>
            </a:extLst>
          </p:cNvPr>
          <p:cNvCxnSpPr>
            <a:cxnSpLocks/>
          </p:cNvCxnSpPr>
          <p:nvPr/>
        </p:nvCxnSpPr>
        <p:spPr>
          <a:xfrm flipV="1">
            <a:off x="1125011" y="1973307"/>
            <a:ext cx="0" cy="35005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C8DD5E-58DD-7F20-9614-9F56B599EC0B}"/>
              </a:ext>
            </a:extLst>
          </p:cNvPr>
          <p:cNvCxnSpPr>
            <a:cxnSpLocks/>
          </p:cNvCxnSpPr>
          <p:nvPr/>
        </p:nvCxnSpPr>
        <p:spPr>
          <a:xfrm>
            <a:off x="912773" y="5334811"/>
            <a:ext cx="507594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B4D485-A26F-1B47-0125-EB79EFFEDC07}"/>
              </a:ext>
            </a:extLst>
          </p:cNvPr>
          <p:cNvSpPr/>
          <p:nvPr/>
        </p:nvSpPr>
        <p:spPr>
          <a:xfrm>
            <a:off x="4314190" y="2773462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5E2E51-4FD1-4150-5060-DC3E9BCA6834}"/>
              </a:ext>
            </a:extLst>
          </p:cNvPr>
          <p:cNvSpPr/>
          <p:nvPr/>
        </p:nvSpPr>
        <p:spPr>
          <a:xfrm>
            <a:off x="4086990" y="3757983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C24B39-4904-40A0-29F5-974B2D168846}"/>
              </a:ext>
            </a:extLst>
          </p:cNvPr>
          <p:cNvSpPr/>
          <p:nvPr/>
        </p:nvSpPr>
        <p:spPr>
          <a:xfrm>
            <a:off x="3162309" y="2326547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11DCA8-4E0D-13CD-46FA-9A1A8CFC3150}"/>
              </a:ext>
            </a:extLst>
          </p:cNvPr>
          <p:cNvSpPr/>
          <p:nvPr/>
        </p:nvSpPr>
        <p:spPr>
          <a:xfrm>
            <a:off x="3752274" y="2727648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EF3D56-FFFA-86BC-3F16-A6EFED863B92}"/>
              </a:ext>
            </a:extLst>
          </p:cNvPr>
          <p:cNvSpPr/>
          <p:nvPr/>
        </p:nvSpPr>
        <p:spPr>
          <a:xfrm>
            <a:off x="4314190" y="4151607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C4AFA1-26D7-31CE-FB63-6B6BC8043FDB}"/>
              </a:ext>
            </a:extLst>
          </p:cNvPr>
          <p:cNvSpPr/>
          <p:nvPr/>
        </p:nvSpPr>
        <p:spPr>
          <a:xfrm>
            <a:off x="4561956" y="3373712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BF1B50-61E7-EB2A-A208-27284EA67521}"/>
              </a:ext>
            </a:extLst>
          </p:cNvPr>
          <p:cNvSpPr/>
          <p:nvPr/>
        </p:nvSpPr>
        <p:spPr>
          <a:xfrm>
            <a:off x="3848575" y="4672852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F3ABF1-2285-5C9E-6F35-875DA4B7DB20}"/>
              </a:ext>
            </a:extLst>
          </p:cNvPr>
          <p:cNvSpPr/>
          <p:nvPr/>
        </p:nvSpPr>
        <p:spPr>
          <a:xfrm>
            <a:off x="4904155" y="3847740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333DE1-EDC9-4FEA-A385-92BC43D8A450}"/>
              </a:ext>
            </a:extLst>
          </p:cNvPr>
          <p:cNvSpPr/>
          <p:nvPr/>
        </p:nvSpPr>
        <p:spPr>
          <a:xfrm>
            <a:off x="3267024" y="3519099"/>
            <a:ext cx="314150" cy="3141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D3EB6A-C59B-E712-DA6A-7FC494B45810}"/>
              </a:ext>
            </a:extLst>
          </p:cNvPr>
          <p:cNvCxnSpPr>
            <a:cxnSpLocks/>
          </p:cNvCxnSpPr>
          <p:nvPr/>
        </p:nvCxnSpPr>
        <p:spPr>
          <a:xfrm>
            <a:off x="3594456" y="3723570"/>
            <a:ext cx="420544" cy="102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BA442A-A5D0-1DBD-B348-5FE9D18B3493}"/>
              </a:ext>
            </a:extLst>
          </p:cNvPr>
          <p:cNvCxnSpPr>
            <a:cxnSpLocks/>
          </p:cNvCxnSpPr>
          <p:nvPr/>
        </p:nvCxnSpPr>
        <p:spPr>
          <a:xfrm flipH="1">
            <a:off x="3246473" y="3871677"/>
            <a:ext cx="96263" cy="196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54FA4F-509C-30AC-EE77-4CA17CEB4E03}"/>
              </a:ext>
            </a:extLst>
          </p:cNvPr>
          <p:cNvCxnSpPr>
            <a:cxnSpLocks/>
          </p:cNvCxnSpPr>
          <p:nvPr/>
        </p:nvCxnSpPr>
        <p:spPr>
          <a:xfrm flipH="1" flipV="1">
            <a:off x="3074420" y="3385399"/>
            <a:ext cx="218399" cy="155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83228-16D6-EF78-ACC1-D758CF04E1B3}"/>
              </a:ext>
            </a:extLst>
          </p:cNvPr>
          <p:cNvCxnSpPr>
            <a:cxnSpLocks/>
          </p:cNvCxnSpPr>
          <p:nvPr/>
        </p:nvCxnSpPr>
        <p:spPr>
          <a:xfrm flipH="1">
            <a:off x="3061410" y="3706886"/>
            <a:ext cx="202616" cy="1138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FFE6B8-6C03-0F98-C32D-F7030AAF0274}"/>
              </a:ext>
            </a:extLst>
          </p:cNvPr>
          <p:cNvSpPr txBox="1"/>
          <p:nvPr/>
        </p:nvSpPr>
        <p:spPr>
          <a:xfrm>
            <a:off x="2525590" y="5329649"/>
            <a:ext cx="17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Feature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D06227-BCA5-F614-6DA8-545EB48D9EA6}"/>
              </a:ext>
            </a:extLst>
          </p:cNvPr>
          <p:cNvSpPr txBox="1"/>
          <p:nvPr/>
        </p:nvSpPr>
        <p:spPr>
          <a:xfrm rot="16200000">
            <a:off x="81108" y="3189046"/>
            <a:ext cx="17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Feature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41E7E-00F2-08C1-29E0-5B8AAC90A4E6}"/>
              </a:ext>
            </a:extLst>
          </p:cNvPr>
          <p:cNvSpPr txBox="1"/>
          <p:nvPr/>
        </p:nvSpPr>
        <p:spPr>
          <a:xfrm>
            <a:off x="6911293" y="2598014"/>
            <a:ext cx="4246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It classifies the data point of the basis of how it’s neighbours are classified.</a:t>
            </a:r>
          </a:p>
        </p:txBody>
      </p:sp>
    </p:spTree>
    <p:extLst>
      <p:ext uri="{BB962C8B-B14F-4D97-AF65-F5344CB8AC3E}">
        <p14:creationId xmlns:p14="http://schemas.microsoft.com/office/powerpoint/2010/main" val="358270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DAD38-FE0B-557E-90CF-E43D2E3FC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30" name="Table 61">
            <a:extLst>
              <a:ext uri="{FF2B5EF4-FFF2-40B4-BE49-F238E27FC236}">
                <a16:creationId xmlns:a16="http://schemas.microsoft.com/office/drawing/2014/main" id="{B88030D2-AC91-9EA5-1C2F-654D87560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626"/>
              </p:ext>
            </p:extLst>
          </p:nvPr>
        </p:nvGraphicFramePr>
        <p:xfrm>
          <a:off x="7140964" y="1550928"/>
          <a:ext cx="4626844" cy="36938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313422">
                  <a:extLst>
                    <a:ext uri="{9D8B030D-6E8A-4147-A177-3AD203B41FA5}">
                      <a16:colId xmlns:a16="http://schemas.microsoft.com/office/drawing/2014/main" val="3289697986"/>
                    </a:ext>
                  </a:extLst>
                </a:gridCol>
                <a:gridCol w="2313422">
                  <a:extLst>
                    <a:ext uri="{9D8B030D-6E8A-4147-A177-3AD203B41FA5}">
                      <a16:colId xmlns:a16="http://schemas.microsoft.com/office/drawing/2014/main" val="269683207"/>
                    </a:ext>
                  </a:extLst>
                </a:gridCol>
              </a:tblGrid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747228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559702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73729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407121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258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00240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69808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04651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18062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26194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C7CFA6D-7BA1-8CF3-72A2-F42E45067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65064"/>
              </p:ext>
            </p:extLst>
          </p:nvPr>
        </p:nvGraphicFramePr>
        <p:xfrm>
          <a:off x="7162302" y="1558364"/>
          <a:ext cx="4626844" cy="36938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313422">
                  <a:extLst>
                    <a:ext uri="{9D8B030D-6E8A-4147-A177-3AD203B41FA5}">
                      <a16:colId xmlns:a16="http://schemas.microsoft.com/office/drawing/2014/main" val="3289697986"/>
                    </a:ext>
                  </a:extLst>
                </a:gridCol>
                <a:gridCol w="2313422">
                  <a:extLst>
                    <a:ext uri="{9D8B030D-6E8A-4147-A177-3AD203B41FA5}">
                      <a16:colId xmlns:a16="http://schemas.microsoft.com/office/drawing/2014/main" val="269683207"/>
                    </a:ext>
                  </a:extLst>
                </a:gridCol>
              </a:tblGrid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747228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559702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73729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CIRCLE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121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258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TRIANGLE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200240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69808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TRIANGLE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104651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18062"/>
                  </a:ext>
                </a:extLst>
              </a:tr>
              <a:tr h="369386">
                <a:tc>
                  <a:txBody>
                    <a:bodyPr/>
                    <a:lstStyle/>
                    <a:p>
                      <a:r>
                        <a:rPr lang="en-IN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26194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0FAC50C-EB8C-6CD0-3EFE-EF8AC94C4483}"/>
              </a:ext>
            </a:extLst>
          </p:cNvPr>
          <p:cNvSpPr txBox="1"/>
          <p:nvPr/>
        </p:nvSpPr>
        <p:spPr>
          <a:xfrm>
            <a:off x="3096619" y="140246"/>
            <a:ext cx="7079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How does the KNN algorithm works?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7783D0D-5B07-53ED-986C-8A37FA3F41FF}"/>
              </a:ext>
            </a:extLst>
          </p:cNvPr>
          <p:cNvSpPr/>
          <p:nvPr/>
        </p:nvSpPr>
        <p:spPr>
          <a:xfrm>
            <a:off x="2134777" y="3439627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607CDF-D014-0CAA-A40F-FF24F1B10297}"/>
              </a:ext>
            </a:extLst>
          </p:cNvPr>
          <p:cNvSpPr/>
          <p:nvPr/>
        </p:nvSpPr>
        <p:spPr>
          <a:xfrm>
            <a:off x="3005234" y="4121689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1E04786-4E60-1741-D1D2-2A0FA80BF1FE}"/>
              </a:ext>
            </a:extLst>
          </p:cNvPr>
          <p:cNvSpPr/>
          <p:nvPr/>
        </p:nvSpPr>
        <p:spPr>
          <a:xfrm>
            <a:off x="2764946" y="3105843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4F81C6-7540-E6E8-D957-32EA55008720}"/>
              </a:ext>
            </a:extLst>
          </p:cNvPr>
          <p:cNvSpPr/>
          <p:nvPr/>
        </p:nvSpPr>
        <p:spPr>
          <a:xfrm>
            <a:off x="2291852" y="4544294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23BD61-C96E-0B10-388C-5A7452225B3C}"/>
              </a:ext>
            </a:extLst>
          </p:cNvPr>
          <p:cNvSpPr/>
          <p:nvPr/>
        </p:nvSpPr>
        <p:spPr>
          <a:xfrm>
            <a:off x="1820627" y="4161890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4BA3BA1-EF2A-3DC5-DE1B-018CFDCF38DA}"/>
              </a:ext>
            </a:extLst>
          </p:cNvPr>
          <p:cNvSpPr/>
          <p:nvPr/>
        </p:nvSpPr>
        <p:spPr>
          <a:xfrm>
            <a:off x="2691084" y="3753777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1CB06A-28A6-8121-4B9D-668334816A86}"/>
              </a:ext>
            </a:extLst>
          </p:cNvPr>
          <p:cNvSpPr/>
          <p:nvPr/>
        </p:nvSpPr>
        <p:spPr>
          <a:xfrm>
            <a:off x="1348468" y="3439627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B68B6D-FF11-A46E-4537-06B944043D19}"/>
              </a:ext>
            </a:extLst>
          </p:cNvPr>
          <p:cNvSpPr/>
          <p:nvPr/>
        </p:nvSpPr>
        <p:spPr>
          <a:xfrm>
            <a:off x="1483104" y="4829927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5CF466-113B-FC0F-EB83-6CF2D69FB864}"/>
              </a:ext>
            </a:extLst>
          </p:cNvPr>
          <p:cNvCxnSpPr>
            <a:cxnSpLocks/>
          </p:cNvCxnSpPr>
          <p:nvPr/>
        </p:nvCxnSpPr>
        <p:spPr>
          <a:xfrm flipV="1">
            <a:off x="1125011" y="1973307"/>
            <a:ext cx="0" cy="35005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90ADA-396D-9D61-4D46-5E2EC616434C}"/>
              </a:ext>
            </a:extLst>
          </p:cNvPr>
          <p:cNvCxnSpPr>
            <a:cxnSpLocks/>
          </p:cNvCxnSpPr>
          <p:nvPr/>
        </p:nvCxnSpPr>
        <p:spPr>
          <a:xfrm>
            <a:off x="912773" y="5334811"/>
            <a:ext cx="507594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BBF194B-50BB-A0B2-8941-FE36E66A235C}"/>
              </a:ext>
            </a:extLst>
          </p:cNvPr>
          <p:cNvSpPr/>
          <p:nvPr/>
        </p:nvSpPr>
        <p:spPr>
          <a:xfrm>
            <a:off x="4314190" y="2773462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3622B-0486-290F-CEBD-1B78A541E266}"/>
              </a:ext>
            </a:extLst>
          </p:cNvPr>
          <p:cNvSpPr/>
          <p:nvPr/>
        </p:nvSpPr>
        <p:spPr>
          <a:xfrm>
            <a:off x="4086990" y="3757983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B73484F-796F-17C6-EB96-241B4FD037A6}"/>
              </a:ext>
            </a:extLst>
          </p:cNvPr>
          <p:cNvSpPr/>
          <p:nvPr/>
        </p:nvSpPr>
        <p:spPr>
          <a:xfrm>
            <a:off x="3162309" y="2326547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00549BD-22AD-A078-6A69-CDDEA5657664}"/>
              </a:ext>
            </a:extLst>
          </p:cNvPr>
          <p:cNvSpPr/>
          <p:nvPr/>
        </p:nvSpPr>
        <p:spPr>
          <a:xfrm>
            <a:off x="3752274" y="2727648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7D45667-68FA-AF5A-71CA-7C417F05CA2F}"/>
              </a:ext>
            </a:extLst>
          </p:cNvPr>
          <p:cNvSpPr/>
          <p:nvPr/>
        </p:nvSpPr>
        <p:spPr>
          <a:xfrm>
            <a:off x="4314190" y="4151607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8556E26-44CE-2603-791D-4088F6959ADB}"/>
              </a:ext>
            </a:extLst>
          </p:cNvPr>
          <p:cNvSpPr/>
          <p:nvPr/>
        </p:nvSpPr>
        <p:spPr>
          <a:xfrm>
            <a:off x="4561956" y="3373712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859EBFC-6E86-F309-1798-6A1ECBD3E6EC}"/>
              </a:ext>
            </a:extLst>
          </p:cNvPr>
          <p:cNvSpPr/>
          <p:nvPr/>
        </p:nvSpPr>
        <p:spPr>
          <a:xfrm>
            <a:off x="3848575" y="4672852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501672F-E4B4-2BEF-024A-53B8F1DC8FFC}"/>
              </a:ext>
            </a:extLst>
          </p:cNvPr>
          <p:cNvSpPr/>
          <p:nvPr/>
        </p:nvSpPr>
        <p:spPr>
          <a:xfrm>
            <a:off x="4904155" y="3847740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5C60F4E-D8B5-0C3A-A0C9-1F8C4A4BEA81}"/>
              </a:ext>
            </a:extLst>
          </p:cNvPr>
          <p:cNvSpPr/>
          <p:nvPr/>
        </p:nvSpPr>
        <p:spPr>
          <a:xfrm>
            <a:off x="3267024" y="3519099"/>
            <a:ext cx="314150" cy="3141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088B24C-064B-D851-19EB-7F889162F4AE}"/>
              </a:ext>
            </a:extLst>
          </p:cNvPr>
          <p:cNvCxnSpPr>
            <a:cxnSpLocks/>
          </p:cNvCxnSpPr>
          <p:nvPr/>
        </p:nvCxnSpPr>
        <p:spPr>
          <a:xfrm>
            <a:off x="3594456" y="3723570"/>
            <a:ext cx="420544" cy="102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88D8F0-E018-BFA7-097F-11B83C80C4B4}"/>
              </a:ext>
            </a:extLst>
          </p:cNvPr>
          <p:cNvCxnSpPr>
            <a:cxnSpLocks/>
          </p:cNvCxnSpPr>
          <p:nvPr/>
        </p:nvCxnSpPr>
        <p:spPr>
          <a:xfrm flipH="1">
            <a:off x="3246473" y="3871677"/>
            <a:ext cx="96263" cy="196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704FAD-CE8A-45C8-EB73-C7323C5D05AC}"/>
              </a:ext>
            </a:extLst>
          </p:cNvPr>
          <p:cNvCxnSpPr>
            <a:cxnSpLocks/>
          </p:cNvCxnSpPr>
          <p:nvPr/>
        </p:nvCxnSpPr>
        <p:spPr>
          <a:xfrm flipH="1" flipV="1">
            <a:off x="3074420" y="3385399"/>
            <a:ext cx="218399" cy="155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7FF7F9D-41EA-1D2A-4C61-1B1A4145B480}"/>
              </a:ext>
            </a:extLst>
          </p:cNvPr>
          <p:cNvCxnSpPr>
            <a:cxnSpLocks/>
          </p:cNvCxnSpPr>
          <p:nvPr/>
        </p:nvCxnSpPr>
        <p:spPr>
          <a:xfrm flipH="1">
            <a:off x="3061410" y="3706886"/>
            <a:ext cx="202616" cy="1138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11B8AED-864E-6B2F-799D-A86DD743490F}"/>
              </a:ext>
            </a:extLst>
          </p:cNvPr>
          <p:cNvSpPr txBox="1"/>
          <p:nvPr/>
        </p:nvSpPr>
        <p:spPr>
          <a:xfrm>
            <a:off x="2525590" y="5329649"/>
            <a:ext cx="17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Feature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C86693-9817-C7DC-ED02-599E2DD5D259}"/>
              </a:ext>
            </a:extLst>
          </p:cNvPr>
          <p:cNvSpPr txBox="1"/>
          <p:nvPr/>
        </p:nvSpPr>
        <p:spPr>
          <a:xfrm rot="16200000">
            <a:off x="81108" y="3189046"/>
            <a:ext cx="17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Feature 1</a:t>
            </a:r>
          </a:p>
        </p:txBody>
      </p:sp>
    </p:spTree>
    <p:extLst>
      <p:ext uri="{BB962C8B-B14F-4D97-AF65-F5344CB8AC3E}">
        <p14:creationId xmlns:p14="http://schemas.microsoft.com/office/powerpoint/2010/main" val="349764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DAD38-FE0B-557E-90CF-E43D2E3FC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4BAD9-C670-5F2B-7FE7-9447FAAEE5BB}"/>
              </a:ext>
            </a:extLst>
          </p:cNvPr>
          <p:cNvSpPr txBox="1"/>
          <p:nvPr/>
        </p:nvSpPr>
        <p:spPr>
          <a:xfrm>
            <a:off x="-428137" y="1467930"/>
            <a:ext cx="7461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	</a:t>
            </a:r>
            <a:r>
              <a:rPr lang="en-IN" sz="4000" dirty="0"/>
              <a:t>When do we use KNN?</a:t>
            </a:r>
          </a:p>
        </p:txBody>
      </p:sp>
      <p:pic>
        <p:nvPicPr>
          <p:cNvPr id="4" name="Picture 3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E488F882-1E3A-7A6B-27BA-4D36C642C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13" y="4925285"/>
            <a:ext cx="900887" cy="1496116"/>
          </a:xfrm>
          <a:prstGeom prst="rect">
            <a:avLst/>
          </a:prstGeom>
        </p:spPr>
      </p:pic>
      <p:pic>
        <p:nvPicPr>
          <p:cNvPr id="5" name="Picture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3DA0A02C-D5A8-6487-2CFA-97C2D5008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96" y="3880580"/>
            <a:ext cx="3238524" cy="1781188"/>
          </a:xfrm>
          <a:prstGeom prst="rect">
            <a:avLst/>
          </a:prstGeom>
        </p:spPr>
      </p:pic>
      <p:pic>
        <p:nvPicPr>
          <p:cNvPr id="6" name="Picture 5" descr="A picture containing text, table, indoor&#10;&#10;Description automatically generated">
            <a:extLst>
              <a:ext uri="{FF2B5EF4-FFF2-40B4-BE49-F238E27FC236}">
                <a16:creationId xmlns:a16="http://schemas.microsoft.com/office/drawing/2014/main" id="{47B8AE2C-F626-3BEF-AD8B-542C6DC42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873" y="209620"/>
            <a:ext cx="3048000" cy="2033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47F14-0122-6CF4-994E-CB3651C9BBB0}"/>
              </a:ext>
            </a:extLst>
          </p:cNvPr>
          <p:cNvSpPr txBox="1"/>
          <p:nvPr/>
        </p:nvSpPr>
        <p:spPr>
          <a:xfrm>
            <a:off x="8527473" y="2466109"/>
            <a:ext cx="182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Labelled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5123F-C259-821C-C067-BCB3B28E1F1B}"/>
              </a:ext>
            </a:extLst>
          </p:cNvPr>
          <p:cNvSpPr txBox="1"/>
          <p:nvPr/>
        </p:nvSpPr>
        <p:spPr>
          <a:xfrm>
            <a:off x="8172352" y="5673343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Noise free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5B85A-5447-7B1C-4F75-F3AD857C27A2}"/>
              </a:ext>
            </a:extLst>
          </p:cNvPr>
          <p:cNvSpPr txBox="1"/>
          <p:nvPr/>
        </p:nvSpPr>
        <p:spPr>
          <a:xfrm>
            <a:off x="3075709" y="4401842"/>
            <a:ext cx="166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Small Datasets</a:t>
            </a:r>
          </a:p>
        </p:txBody>
      </p:sp>
    </p:spTree>
    <p:extLst>
      <p:ext uri="{BB962C8B-B14F-4D97-AF65-F5344CB8AC3E}">
        <p14:creationId xmlns:p14="http://schemas.microsoft.com/office/powerpoint/2010/main" val="124157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DAD38-FE0B-557E-90CF-E43D2E3FC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BC695F-77BF-0676-40E3-E24B1A3F11B4}"/>
              </a:ext>
            </a:extLst>
          </p:cNvPr>
          <p:cNvCxnSpPr>
            <a:cxnSpLocks/>
          </p:cNvCxnSpPr>
          <p:nvPr/>
        </p:nvCxnSpPr>
        <p:spPr>
          <a:xfrm>
            <a:off x="1323916" y="2221487"/>
            <a:ext cx="0" cy="392687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1C1B41-5918-C6BF-B940-1742DCF87754}"/>
              </a:ext>
            </a:extLst>
          </p:cNvPr>
          <p:cNvCxnSpPr>
            <a:cxnSpLocks/>
          </p:cNvCxnSpPr>
          <p:nvPr/>
        </p:nvCxnSpPr>
        <p:spPr>
          <a:xfrm flipH="1">
            <a:off x="1174600" y="5997828"/>
            <a:ext cx="47225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c 4" descr="Home outline">
            <a:extLst>
              <a:ext uri="{FF2B5EF4-FFF2-40B4-BE49-F238E27FC236}">
                <a16:creationId xmlns:a16="http://schemas.microsoft.com/office/drawing/2014/main" id="{6732709E-A3ED-0562-D219-2E8EB3E42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1945" y="4472677"/>
            <a:ext cx="385951" cy="385951"/>
          </a:xfrm>
          <a:prstGeom prst="rect">
            <a:avLst/>
          </a:prstGeom>
        </p:spPr>
      </p:pic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DA0F2C0B-3164-DEB4-F737-5A15A536C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4695" y="2542317"/>
            <a:ext cx="385952" cy="385952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FB49B775-1382-91D1-FEEF-FE4F380F2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4173" y="2315599"/>
            <a:ext cx="385952" cy="385952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FBB31958-1BDB-D265-D59E-8C09D7ECD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727" y="2856471"/>
            <a:ext cx="385952" cy="385952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68C04A2F-27D2-2B14-86C4-5924845D3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4995" y="3416306"/>
            <a:ext cx="385952" cy="385952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7FF525C8-50C7-00A8-51AB-AA1DCDA9D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979" y="3493252"/>
            <a:ext cx="385952" cy="385952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FA24CF27-1753-7906-99AB-01E6C7CFD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4382" y="2973739"/>
            <a:ext cx="385952" cy="385952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488C71B-C5F4-C047-21AC-D4EDC3D9C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1467" y="1944260"/>
            <a:ext cx="385952" cy="385952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4D2AABA1-39FC-A1C4-8A94-932CC214F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8535" y="4250859"/>
            <a:ext cx="385952" cy="385952"/>
          </a:xfrm>
          <a:prstGeom prst="rect">
            <a:avLst/>
          </a:prstGeom>
        </p:spPr>
      </p:pic>
      <p:pic>
        <p:nvPicPr>
          <p:cNvPr id="14" name="Graphic 13" descr="Home outline">
            <a:extLst>
              <a:ext uri="{FF2B5EF4-FFF2-40B4-BE49-F238E27FC236}">
                <a16:creationId xmlns:a16="http://schemas.microsoft.com/office/drawing/2014/main" id="{9294A962-B6CC-BDCD-5779-A3C2474A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914" y="5273318"/>
            <a:ext cx="385951" cy="385951"/>
          </a:xfrm>
          <a:prstGeom prst="rect">
            <a:avLst/>
          </a:prstGeom>
        </p:spPr>
      </p:pic>
      <p:pic>
        <p:nvPicPr>
          <p:cNvPr id="15" name="Graphic 14" descr="Home outline">
            <a:extLst>
              <a:ext uri="{FF2B5EF4-FFF2-40B4-BE49-F238E27FC236}">
                <a16:creationId xmlns:a16="http://schemas.microsoft.com/office/drawing/2014/main" id="{B7F587AD-B552-5295-8CDF-16282B83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3661" y="4942503"/>
            <a:ext cx="385951" cy="385951"/>
          </a:xfrm>
          <a:prstGeom prst="rect">
            <a:avLst/>
          </a:prstGeom>
        </p:spPr>
      </p:pic>
      <p:pic>
        <p:nvPicPr>
          <p:cNvPr id="16" name="Graphic 15" descr="Home outline">
            <a:extLst>
              <a:ext uri="{FF2B5EF4-FFF2-40B4-BE49-F238E27FC236}">
                <a16:creationId xmlns:a16="http://schemas.microsoft.com/office/drawing/2014/main" id="{433BDA92-D35E-75E2-C698-8B619A89E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2612" y="4187528"/>
            <a:ext cx="385951" cy="385951"/>
          </a:xfrm>
          <a:prstGeom prst="rect">
            <a:avLst/>
          </a:prstGeom>
        </p:spPr>
      </p:pic>
      <p:pic>
        <p:nvPicPr>
          <p:cNvPr id="17" name="Graphic 16" descr="Home outline">
            <a:extLst>
              <a:ext uri="{FF2B5EF4-FFF2-40B4-BE49-F238E27FC236}">
                <a16:creationId xmlns:a16="http://schemas.microsoft.com/office/drawing/2014/main" id="{DC6B12DA-F5EB-232F-48DA-CA9813992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0591" y="3107301"/>
            <a:ext cx="385951" cy="385951"/>
          </a:xfrm>
          <a:prstGeom prst="rect">
            <a:avLst/>
          </a:prstGeom>
        </p:spPr>
      </p:pic>
      <p:pic>
        <p:nvPicPr>
          <p:cNvPr id="18" name="Graphic 17" descr="Home outline">
            <a:extLst>
              <a:ext uri="{FF2B5EF4-FFF2-40B4-BE49-F238E27FC236}">
                <a16:creationId xmlns:a16="http://schemas.microsoft.com/office/drawing/2014/main" id="{0E399043-56BF-25BF-9F98-A4A7F8395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1427" y="4909111"/>
            <a:ext cx="385951" cy="385951"/>
          </a:xfrm>
          <a:prstGeom prst="rect">
            <a:avLst/>
          </a:prstGeom>
        </p:spPr>
      </p:pic>
      <p:pic>
        <p:nvPicPr>
          <p:cNvPr id="19" name="Graphic 18" descr="Home outline">
            <a:extLst>
              <a:ext uri="{FF2B5EF4-FFF2-40B4-BE49-F238E27FC236}">
                <a16:creationId xmlns:a16="http://schemas.microsoft.com/office/drawing/2014/main" id="{4F05F11A-E7F5-9770-E476-FEB46DDA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4109" y="2326562"/>
            <a:ext cx="385951" cy="385951"/>
          </a:xfrm>
          <a:prstGeom prst="rect">
            <a:avLst/>
          </a:prstGeom>
        </p:spPr>
      </p:pic>
      <p:pic>
        <p:nvPicPr>
          <p:cNvPr id="20" name="Graphic 19" descr="Home outline">
            <a:extLst>
              <a:ext uri="{FF2B5EF4-FFF2-40B4-BE49-F238E27FC236}">
                <a16:creationId xmlns:a16="http://schemas.microsoft.com/office/drawing/2014/main" id="{65280B0F-ED0C-2764-EF46-D04CB9B82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1586" y="5002739"/>
            <a:ext cx="385951" cy="385951"/>
          </a:xfrm>
          <a:prstGeom prst="rect">
            <a:avLst/>
          </a:prstGeom>
        </p:spPr>
      </p:pic>
      <p:pic>
        <p:nvPicPr>
          <p:cNvPr id="21" name="Graphic 20" descr="Home outline">
            <a:extLst>
              <a:ext uri="{FF2B5EF4-FFF2-40B4-BE49-F238E27FC236}">
                <a16:creationId xmlns:a16="http://schemas.microsoft.com/office/drawing/2014/main" id="{940CC411-7F56-90A5-4650-C3B312481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282" y="3677968"/>
            <a:ext cx="385951" cy="385951"/>
          </a:xfrm>
          <a:prstGeom prst="rect">
            <a:avLst/>
          </a:prstGeom>
        </p:spPr>
      </p:pic>
      <p:pic>
        <p:nvPicPr>
          <p:cNvPr id="22" name="Graphic 21" descr="Home with solid fill">
            <a:extLst>
              <a:ext uri="{FF2B5EF4-FFF2-40B4-BE49-F238E27FC236}">
                <a16:creationId xmlns:a16="http://schemas.microsoft.com/office/drawing/2014/main" id="{AA69083D-D7F6-165E-37CC-64D8BF13C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9913" y="3884883"/>
            <a:ext cx="385952" cy="385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EAB3A6E-E7FB-352B-8E49-21D60A0724AE}"/>
              </a:ext>
            </a:extLst>
          </p:cNvPr>
          <p:cNvSpPr/>
          <p:nvPr/>
        </p:nvSpPr>
        <p:spPr>
          <a:xfrm>
            <a:off x="2395382" y="3241085"/>
            <a:ext cx="1971703" cy="1954630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E7B1BE-893F-F45E-4BFB-A68BC7091C28}"/>
              </a:ext>
            </a:extLst>
          </p:cNvPr>
          <p:cNvSpPr/>
          <p:nvPr/>
        </p:nvSpPr>
        <p:spPr>
          <a:xfrm>
            <a:off x="1708277" y="2569892"/>
            <a:ext cx="3325814" cy="3297016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F076C3-F815-E0E0-0AFE-3CE39F5F3A3B}"/>
              </a:ext>
            </a:extLst>
          </p:cNvPr>
          <p:cNvSpPr txBox="1"/>
          <p:nvPr/>
        </p:nvSpPr>
        <p:spPr>
          <a:xfrm>
            <a:off x="1823571" y="232976"/>
            <a:ext cx="8022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How do you decide how many numbers of K?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EB9EC9-DB2F-D3D8-795D-5DC9CB34EDBA}"/>
              </a:ext>
            </a:extLst>
          </p:cNvPr>
          <p:cNvSpPr txBox="1"/>
          <p:nvPr/>
        </p:nvSpPr>
        <p:spPr>
          <a:xfrm>
            <a:off x="6096000" y="1501222"/>
            <a:ext cx="5545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K should be in odd numbers.</a:t>
            </a:r>
          </a:p>
          <a:p>
            <a:r>
              <a:rPr lang="en-IN" sz="3600" dirty="0"/>
              <a:t>You can choose K as sqrt(n)</a:t>
            </a:r>
          </a:p>
        </p:txBody>
      </p:sp>
    </p:spTree>
    <p:extLst>
      <p:ext uri="{BB962C8B-B14F-4D97-AF65-F5344CB8AC3E}">
        <p14:creationId xmlns:p14="http://schemas.microsoft.com/office/powerpoint/2010/main" val="325581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DAD38-FE0B-557E-90CF-E43D2E3FC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03F1A87-989E-4E27-2870-6EBEDB3EDFE1}"/>
              </a:ext>
            </a:extLst>
          </p:cNvPr>
          <p:cNvCxnSpPr>
            <a:cxnSpLocks/>
          </p:cNvCxnSpPr>
          <p:nvPr/>
        </p:nvCxnSpPr>
        <p:spPr>
          <a:xfrm flipV="1">
            <a:off x="656954" y="2586126"/>
            <a:ext cx="21833" cy="349356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40564C-498E-F691-0C36-4403E9E7B022}"/>
              </a:ext>
            </a:extLst>
          </p:cNvPr>
          <p:cNvCxnSpPr>
            <a:cxnSpLocks/>
          </p:cNvCxnSpPr>
          <p:nvPr/>
        </p:nvCxnSpPr>
        <p:spPr>
          <a:xfrm>
            <a:off x="469719" y="5912052"/>
            <a:ext cx="512631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3BB51C8-6AE7-9AAA-49EA-0E4DC2F79237}"/>
              </a:ext>
            </a:extLst>
          </p:cNvPr>
          <p:cNvSpPr/>
          <p:nvPr/>
        </p:nvSpPr>
        <p:spPr>
          <a:xfrm>
            <a:off x="2155404" y="3579286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50F78D-BB7E-1509-FE3D-3767C0497B02}"/>
              </a:ext>
            </a:extLst>
          </p:cNvPr>
          <p:cNvSpPr/>
          <p:nvPr/>
        </p:nvSpPr>
        <p:spPr>
          <a:xfrm>
            <a:off x="1251982" y="4572059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3EDD9D-8531-89D7-62A6-C12B82ADB4A5}"/>
              </a:ext>
            </a:extLst>
          </p:cNvPr>
          <p:cNvSpPr/>
          <p:nvPr/>
        </p:nvSpPr>
        <p:spPr>
          <a:xfrm>
            <a:off x="1504528" y="3555897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3A2A3B-302B-B3D3-B7B6-1EC59731502E}"/>
              </a:ext>
            </a:extLst>
          </p:cNvPr>
          <p:cNvSpPr/>
          <p:nvPr/>
        </p:nvSpPr>
        <p:spPr>
          <a:xfrm>
            <a:off x="2905085" y="3153678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F0B0B1-960D-04EE-B571-5C149163F8A9}"/>
              </a:ext>
            </a:extLst>
          </p:cNvPr>
          <p:cNvSpPr/>
          <p:nvPr/>
        </p:nvSpPr>
        <p:spPr>
          <a:xfrm>
            <a:off x="3875220" y="2078644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290760-5249-A6F0-EFA6-2D33783885E2}"/>
              </a:ext>
            </a:extLst>
          </p:cNvPr>
          <p:cNvSpPr/>
          <p:nvPr/>
        </p:nvSpPr>
        <p:spPr>
          <a:xfrm>
            <a:off x="2728739" y="4379921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1F7FC9-6AB2-01FA-08CB-421CA5CF9CDB}"/>
              </a:ext>
            </a:extLst>
          </p:cNvPr>
          <p:cNvSpPr/>
          <p:nvPr/>
        </p:nvSpPr>
        <p:spPr>
          <a:xfrm>
            <a:off x="3698874" y="3274289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9A4752-3A1A-6454-454C-56817827FDF0}"/>
              </a:ext>
            </a:extLst>
          </p:cNvPr>
          <p:cNvSpPr/>
          <p:nvPr/>
        </p:nvSpPr>
        <p:spPr>
          <a:xfrm>
            <a:off x="4300995" y="3762163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4D5194-853A-CD31-8803-D03B081DF291}"/>
              </a:ext>
            </a:extLst>
          </p:cNvPr>
          <p:cNvSpPr/>
          <p:nvPr/>
        </p:nvSpPr>
        <p:spPr>
          <a:xfrm>
            <a:off x="4300995" y="2787924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84A167-3AE3-9D2F-2E55-D989A0B9A06B}"/>
              </a:ext>
            </a:extLst>
          </p:cNvPr>
          <p:cNvSpPr/>
          <p:nvPr/>
        </p:nvSpPr>
        <p:spPr>
          <a:xfrm>
            <a:off x="4762842" y="3347298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E0089A-213C-1446-92F7-BA8EDF11DC9C}"/>
              </a:ext>
            </a:extLst>
          </p:cNvPr>
          <p:cNvSpPr/>
          <p:nvPr/>
        </p:nvSpPr>
        <p:spPr>
          <a:xfrm>
            <a:off x="5513305" y="3212464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632F5B-DE04-3C73-7AE9-79C6FF8AAFDC}"/>
              </a:ext>
            </a:extLst>
          </p:cNvPr>
          <p:cNvSpPr/>
          <p:nvPr/>
        </p:nvSpPr>
        <p:spPr>
          <a:xfrm>
            <a:off x="959070" y="5242055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18AE84-2838-4092-697C-16A7E593B397}"/>
              </a:ext>
            </a:extLst>
          </p:cNvPr>
          <p:cNvSpPr/>
          <p:nvPr/>
        </p:nvSpPr>
        <p:spPr>
          <a:xfrm>
            <a:off x="1696197" y="4963110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719567-40B0-0B7D-6A34-1C38D30E04B0}"/>
              </a:ext>
            </a:extLst>
          </p:cNvPr>
          <p:cNvSpPr/>
          <p:nvPr/>
        </p:nvSpPr>
        <p:spPr>
          <a:xfrm>
            <a:off x="3603040" y="2688334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4B7708-095A-D09E-9950-A29074263725}"/>
              </a:ext>
            </a:extLst>
          </p:cNvPr>
          <p:cNvSpPr/>
          <p:nvPr/>
        </p:nvSpPr>
        <p:spPr>
          <a:xfrm>
            <a:off x="1285583" y="2961539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7F6EFE-01A4-4174-2EEC-6338FC71C861}"/>
              </a:ext>
            </a:extLst>
          </p:cNvPr>
          <p:cNvSpPr/>
          <p:nvPr/>
        </p:nvSpPr>
        <p:spPr>
          <a:xfrm>
            <a:off x="2041981" y="4153177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06ABB823-98CF-A957-E462-46736F3DDE32}"/>
              </a:ext>
            </a:extLst>
          </p:cNvPr>
          <p:cNvSpPr/>
          <p:nvPr/>
        </p:nvSpPr>
        <p:spPr>
          <a:xfrm rot="1360444">
            <a:off x="1798309" y="1946606"/>
            <a:ext cx="352692" cy="365754"/>
          </a:xfrm>
          <a:prstGeom prst="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CAECF46F-2B28-B53D-F81B-D76BD5B72EAC}"/>
              </a:ext>
            </a:extLst>
          </p:cNvPr>
          <p:cNvSpPr/>
          <p:nvPr/>
        </p:nvSpPr>
        <p:spPr>
          <a:xfrm rot="1360444">
            <a:off x="3779388" y="5004579"/>
            <a:ext cx="352692" cy="365754"/>
          </a:xfrm>
          <a:prstGeom prst="plus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ADD08C-2EE6-C6F1-9423-14572CED2C40}"/>
              </a:ext>
            </a:extLst>
          </p:cNvPr>
          <p:cNvSpPr/>
          <p:nvPr/>
        </p:nvSpPr>
        <p:spPr>
          <a:xfrm>
            <a:off x="8102612" y="3494915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41FD0D-B895-854E-AE89-3AA04447538D}"/>
              </a:ext>
            </a:extLst>
          </p:cNvPr>
          <p:cNvSpPr/>
          <p:nvPr/>
        </p:nvSpPr>
        <p:spPr>
          <a:xfrm>
            <a:off x="8973069" y="4176977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432A3D-81F8-E0F3-ABC0-EAC70D818F69}"/>
              </a:ext>
            </a:extLst>
          </p:cNvPr>
          <p:cNvSpPr/>
          <p:nvPr/>
        </p:nvSpPr>
        <p:spPr>
          <a:xfrm>
            <a:off x="8732781" y="3161131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C7FB7F-F349-1971-C103-768A844B33DA}"/>
              </a:ext>
            </a:extLst>
          </p:cNvPr>
          <p:cNvSpPr/>
          <p:nvPr/>
        </p:nvSpPr>
        <p:spPr>
          <a:xfrm>
            <a:off x="8259687" y="4599582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00F5CF-C3A5-0B72-26B9-9E058FF6D64D}"/>
              </a:ext>
            </a:extLst>
          </p:cNvPr>
          <p:cNvSpPr/>
          <p:nvPr/>
        </p:nvSpPr>
        <p:spPr>
          <a:xfrm>
            <a:off x="7788462" y="4217178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7D9153-481F-8E62-DAD4-4DF2DD128394}"/>
              </a:ext>
            </a:extLst>
          </p:cNvPr>
          <p:cNvSpPr/>
          <p:nvPr/>
        </p:nvSpPr>
        <p:spPr>
          <a:xfrm>
            <a:off x="8658919" y="3809065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ABF31B-0325-671C-EAEF-A4BA81609B68}"/>
              </a:ext>
            </a:extLst>
          </p:cNvPr>
          <p:cNvSpPr/>
          <p:nvPr/>
        </p:nvSpPr>
        <p:spPr>
          <a:xfrm>
            <a:off x="7316303" y="3494915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8E9A6D-B5D3-454A-0FB0-79B1E2C77496}"/>
              </a:ext>
            </a:extLst>
          </p:cNvPr>
          <p:cNvSpPr/>
          <p:nvPr/>
        </p:nvSpPr>
        <p:spPr>
          <a:xfrm>
            <a:off x="7450939" y="4885215"/>
            <a:ext cx="314150" cy="31415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515592-CC44-3CFD-F5C1-2975B225F03F}"/>
              </a:ext>
            </a:extLst>
          </p:cNvPr>
          <p:cNvCxnSpPr>
            <a:cxnSpLocks/>
          </p:cNvCxnSpPr>
          <p:nvPr/>
        </p:nvCxnSpPr>
        <p:spPr>
          <a:xfrm flipV="1">
            <a:off x="7092846" y="2028595"/>
            <a:ext cx="0" cy="35005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AF6620-57A6-A387-4124-8C298A399F21}"/>
              </a:ext>
            </a:extLst>
          </p:cNvPr>
          <p:cNvCxnSpPr>
            <a:cxnSpLocks/>
          </p:cNvCxnSpPr>
          <p:nvPr/>
        </p:nvCxnSpPr>
        <p:spPr>
          <a:xfrm>
            <a:off x="6880608" y="5390099"/>
            <a:ext cx="507594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AA8FF4C-5826-6597-FB9E-83E2093C89B4}"/>
              </a:ext>
            </a:extLst>
          </p:cNvPr>
          <p:cNvSpPr/>
          <p:nvPr/>
        </p:nvSpPr>
        <p:spPr>
          <a:xfrm>
            <a:off x="10282025" y="2828750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C8661CD-8701-F9A0-2F7A-420C1C697430}"/>
              </a:ext>
            </a:extLst>
          </p:cNvPr>
          <p:cNvSpPr/>
          <p:nvPr/>
        </p:nvSpPr>
        <p:spPr>
          <a:xfrm>
            <a:off x="10054825" y="3813271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0A92D21-3F9C-8B33-2C76-1D7A75721EB3}"/>
              </a:ext>
            </a:extLst>
          </p:cNvPr>
          <p:cNvSpPr/>
          <p:nvPr/>
        </p:nvSpPr>
        <p:spPr>
          <a:xfrm>
            <a:off x="9130144" y="2381835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45FDCB-D361-C208-6F4D-07DF0514C4AA}"/>
              </a:ext>
            </a:extLst>
          </p:cNvPr>
          <p:cNvSpPr/>
          <p:nvPr/>
        </p:nvSpPr>
        <p:spPr>
          <a:xfrm>
            <a:off x="9720109" y="2782936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3403E66-263B-5D19-3869-D8BD4A493F9E}"/>
              </a:ext>
            </a:extLst>
          </p:cNvPr>
          <p:cNvSpPr/>
          <p:nvPr/>
        </p:nvSpPr>
        <p:spPr>
          <a:xfrm>
            <a:off x="10282025" y="4206895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F52054-1FD8-EF0F-2889-348F6544412F}"/>
              </a:ext>
            </a:extLst>
          </p:cNvPr>
          <p:cNvSpPr/>
          <p:nvPr/>
        </p:nvSpPr>
        <p:spPr>
          <a:xfrm>
            <a:off x="10529791" y="3429000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358EBF-9755-2C8E-BA22-6EF8A284DF3D}"/>
              </a:ext>
            </a:extLst>
          </p:cNvPr>
          <p:cNvSpPr/>
          <p:nvPr/>
        </p:nvSpPr>
        <p:spPr>
          <a:xfrm>
            <a:off x="9816410" y="4728140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8F7C0DB-36D2-8947-C269-1A4A8DAC7D88}"/>
              </a:ext>
            </a:extLst>
          </p:cNvPr>
          <p:cNvSpPr/>
          <p:nvPr/>
        </p:nvSpPr>
        <p:spPr>
          <a:xfrm>
            <a:off x="10871990" y="3903028"/>
            <a:ext cx="314150" cy="3141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594278-7B98-E175-E372-9779E5B622A5}"/>
              </a:ext>
            </a:extLst>
          </p:cNvPr>
          <p:cNvSpPr/>
          <p:nvPr/>
        </p:nvSpPr>
        <p:spPr>
          <a:xfrm>
            <a:off x="9234859" y="3574387"/>
            <a:ext cx="314150" cy="3141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DEAC9B-D2C2-A7FC-5048-FEFA39F1D7DC}"/>
              </a:ext>
            </a:extLst>
          </p:cNvPr>
          <p:cNvCxnSpPr>
            <a:cxnSpLocks/>
          </p:cNvCxnSpPr>
          <p:nvPr/>
        </p:nvCxnSpPr>
        <p:spPr>
          <a:xfrm>
            <a:off x="9562291" y="3778858"/>
            <a:ext cx="420544" cy="102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9EE371-9792-3555-F05C-0F4AB3CF487B}"/>
              </a:ext>
            </a:extLst>
          </p:cNvPr>
          <p:cNvCxnSpPr>
            <a:cxnSpLocks/>
          </p:cNvCxnSpPr>
          <p:nvPr/>
        </p:nvCxnSpPr>
        <p:spPr>
          <a:xfrm flipH="1">
            <a:off x="9214308" y="3926965"/>
            <a:ext cx="96263" cy="196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0E671A4-77AA-4CB8-073D-35F88CBBC5A9}"/>
              </a:ext>
            </a:extLst>
          </p:cNvPr>
          <p:cNvCxnSpPr>
            <a:cxnSpLocks/>
          </p:cNvCxnSpPr>
          <p:nvPr/>
        </p:nvCxnSpPr>
        <p:spPr>
          <a:xfrm flipH="1" flipV="1">
            <a:off x="9042255" y="3440687"/>
            <a:ext cx="218399" cy="155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DCF426-664C-EC89-D07C-E2FA3B4DB5D3}"/>
              </a:ext>
            </a:extLst>
          </p:cNvPr>
          <p:cNvCxnSpPr>
            <a:cxnSpLocks/>
          </p:cNvCxnSpPr>
          <p:nvPr/>
        </p:nvCxnSpPr>
        <p:spPr>
          <a:xfrm flipH="1">
            <a:off x="9029245" y="3762174"/>
            <a:ext cx="202616" cy="1138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7010B78-55FF-67DD-2292-AA2E2779980F}"/>
              </a:ext>
            </a:extLst>
          </p:cNvPr>
          <p:cNvSpPr txBox="1"/>
          <p:nvPr/>
        </p:nvSpPr>
        <p:spPr>
          <a:xfrm>
            <a:off x="8493425" y="5384937"/>
            <a:ext cx="17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Feature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373261-092B-B11F-57DB-5BB70B6CDDFD}"/>
              </a:ext>
            </a:extLst>
          </p:cNvPr>
          <p:cNvSpPr txBox="1"/>
          <p:nvPr/>
        </p:nvSpPr>
        <p:spPr>
          <a:xfrm rot="16200000">
            <a:off x="6048943" y="3244334"/>
            <a:ext cx="17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Feature 1</a:t>
            </a:r>
          </a:p>
        </p:txBody>
      </p:sp>
    </p:spTree>
    <p:extLst>
      <p:ext uri="{BB962C8B-B14F-4D97-AF65-F5344CB8AC3E}">
        <p14:creationId xmlns:p14="http://schemas.microsoft.com/office/powerpoint/2010/main" val="362994207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0.00937 -0.16898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0.00508 0.2046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7 -0.16898 L 0.03229 -0.27893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0.20463 L -0.01588 0.33959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63DED-BD2E-14E6-09BE-ED4A7B7D8CD0}"/>
              </a:ext>
            </a:extLst>
          </p:cNvPr>
          <p:cNvSpPr txBox="1"/>
          <p:nvPr/>
        </p:nvSpPr>
        <p:spPr>
          <a:xfrm>
            <a:off x="3730528" y="36337"/>
            <a:ext cx="551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What is Machine Learning?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AB979EC-84C5-9C9F-A903-E8E39610F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" y="644066"/>
            <a:ext cx="5441557" cy="539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279E9C-2971-4BF6-372A-6525225B5B23}"/>
              </a:ext>
            </a:extLst>
          </p:cNvPr>
          <p:cNvSpPr txBox="1"/>
          <p:nvPr/>
        </p:nvSpPr>
        <p:spPr>
          <a:xfrm>
            <a:off x="6096000" y="1846034"/>
            <a:ext cx="551507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effectLst/>
                <a:latin typeface="arial" panose="020B0604020202020204" pitchFamily="34" charset="0"/>
              </a:rPr>
              <a:t>Machine learning is </a:t>
            </a:r>
            <a:r>
              <a:rPr lang="en-GB" sz="2000" b="1" i="0" dirty="0">
                <a:effectLst/>
                <a:latin typeface="arial" panose="020B0604020202020204" pitchFamily="34" charset="0"/>
              </a:rPr>
              <a:t>a branch of artificial intelligence (AI) and computer science which focuses on the use of data and algorithms to imitate the way that humans learn, gradually improving its accuracy.</a:t>
            </a:r>
          </a:p>
          <a:p>
            <a:pPr algn="l"/>
            <a:r>
              <a:rPr lang="en-GB" sz="2000" b="1" dirty="0">
                <a:latin typeface="arial" panose="020B0604020202020204" pitchFamily="34" charset="0"/>
              </a:rPr>
              <a:t>-IBM</a:t>
            </a:r>
            <a:endParaRPr lang="en-GB" sz="2000" b="0" i="0" dirty="0"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lant, light, colorful, green&#10;&#10;Description automatically generated">
            <a:extLst>
              <a:ext uri="{FF2B5EF4-FFF2-40B4-BE49-F238E27FC236}">
                <a16:creationId xmlns:a16="http://schemas.microsoft.com/office/drawing/2014/main" id="{FD59ECE0-A79C-58E0-277D-929EAA01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313083"/>
            <a:ext cx="3456763" cy="1941762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018CC8-7C8E-BBAE-BE37-3464F2850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972042"/>
            <a:ext cx="4692022" cy="2655861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01665E-0C77-8C82-0569-4D43184D6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36" y="224784"/>
            <a:ext cx="4886312" cy="2747258"/>
          </a:xfrm>
          <a:prstGeom prst="rect">
            <a:avLst/>
          </a:prstGeom>
        </p:spPr>
      </p:pic>
      <p:pic>
        <p:nvPicPr>
          <p:cNvPr id="5" name="Picture 4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AEA15C14-254C-E530-AD49-F07DA963F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30" y="4021793"/>
            <a:ext cx="6506435" cy="2118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1F03C-C6E9-100E-9E74-4745E5FAA169}"/>
              </a:ext>
            </a:extLst>
          </p:cNvPr>
          <p:cNvSpPr txBox="1"/>
          <p:nvPr/>
        </p:nvSpPr>
        <p:spPr>
          <a:xfrm>
            <a:off x="3865162" y="543694"/>
            <a:ext cx="442614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	</a:t>
            </a:r>
            <a:r>
              <a:rPr lang="en-IN" sz="2800" dirty="0"/>
              <a:t>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A3986-DA14-3D3E-7DDE-826B5D09DDEF}"/>
              </a:ext>
            </a:extLst>
          </p:cNvPr>
          <p:cNvSpPr txBox="1"/>
          <p:nvPr/>
        </p:nvSpPr>
        <p:spPr>
          <a:xfrm>
            <a:off x="7282475" y="2199411"/>
            <a:ext cx="4426145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	         </a:t>
            </a:r>
            <a:r>
              <a:rPr lang="en-IN" sz="2800" dirty="0"/>
              <a:t>Unsupervised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B4285-D850-5016-D654-283EAF537C7B}"/>
              </a:ext>
            </a:extLst>
          </p:cNvPr>
          <p:cNvSpPr txBox="1"/>
          <p:nvPr/>
        </p:nvSpPr>
        <p:spPr>
          <a:xfrm>
            <a:off x="551632" y="2196901"/>
            <a:ext cx="4426145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	    </a:t>
            </a:r>
            <a:r>
              <a:rPr lang="en-IN" sz="2800" dirty="0"/>
              <a:t>Supervised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3F12124-1213-32DE-9112-347E51BD14D0}"/>
              </a:ext>
            </a:extLst>
          </p:cNvPr>
          <p:cNvSpPr/>
          <p:nvPr/>
        </p:nvSpPr>
        <p:spPr>
          <a:xfrm rot="5400000" flipV="1">
            <a:off x="5616361" y="-1904112"/>
            <a:ext cx="959278" cy="706752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27DC416-32A0-6595-5981-72D3F1A29082}"/>
              </a:ext>
            </a:extLst>
          </p:cNvPr>
          <p:cNvSpPr/>
          <p:nvPr/>
        </p:nvSpPr>
        <p:spPr>
          <a:xfrm rot="5400000" flipV="1">
            <a:off x="2517615" y="1623464"/>
            <a:ext cx="959278" cy="349543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D73B9-3169-E46B-14E1-C512DB7BDCDD}"/>
              </a:ext>
            </a:extLst>
          </p:cNvPr>
          <p:cNvSpPr txBox="1"/>
          <p:nvPr/>
        </p:nvSpPr>
        <p:spPr>
          <a:xfrm>
            <a:off x="342199" y="3898822"/>
            <a:ext cx="196343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D54F0C-E02B-D1C6-59D7-7FE30E238D4E}"/>
              </a:ext>
            </a:extLst>
          </p:cNvPr>
          <p:cNvSpPr txBox="1"/>
          <p:nvPr/>
        </p:nvSpPr>
        <p:spPr>
          <a:xfrm>
            <a:off x="3815610" y="3926871"/>
            <a:ext cx="196343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 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43142-45C6-534C-66D7-A7B833B82794}"/>
              </a:ext>
            </a:extLst>
          </p:cNvPr>
          <p:cNvSpPr txBox="1"/>
          <p:nvPr/>
        </p:nvSpPr>
        <p:spPr>
          <a:xfrm>
            <a:off x="6693445" y="3892754"/>
            <a:ext cx="196343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 Clustering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5DA12-1112-7F88-2E0E-C834A65CC3B7}"/>
              </a:ext>
            </a:extLst>
          </p:cNvPr>
          <p:cNvSpPr txBox="1"/>
          <p:nvPr/>
        </p:nvSpPr>
        <p:spPr>
          <a:xfrm>
            <a:off x="10166856" y="3920803"/>
            <a:ext cx="196343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  Dimensionality </a:t>
            </a:r>
          </a:p>
          <a:p>
            <a:r>
              <a:rPr lang="en-IN" dirty="0"/>
              <a:t>           Reduction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7549FFB-BB79-4285-226F-EF9F6FC1076C}"/>
              </a:ext>
            </a:extLst>
          </p:cNvPr>
          <p:cNvSpPr/>
          <p:nvPr/>
        </p:nvSpPr>
        <p:spPr>
          <a:xfrm rot="5400000" flipV="1">
            <a:off x="9150125" y="1544675"/>
            <a:ext cx="959278" cy="349543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E476FE-9E35-9D60-F13D-F00E2F62B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97931"/>
            <a:ext cx="10905066" cy="40621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DAD38-FE0B-557E-90CF-E43D2E3FC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5C5E2-6550-88E3-9D36-CA1640B2DCDB}"/>
              </a:ext>
            </a:extLst>
          </p:cNvPr>
          <p:cNvSpPr txBox="1"/>
          <p:nvPr/>
        </p:nvSpPr>
        <p:spPr>
          <a:xfrm>
            <a:off x="3646381" y="527321"/>
            <a:ext cx="5093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What is Clustering?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09D4E-A324-B949-2F23-D170D275DCB3}"/>
              </a:ext>
            </a:extLst>
          </p:cNvPr>
          <p:cNvSpPr txBox="1"/>
          <p:nvPr/>
        </p:nvSpPr>
        <p:spPr>
          <a:xfrm>
            <a:off x="330980" y="1817887"/>
            <a:ext cx="52385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effectLst/>
                <a:latin typeface="arial" panose="020B0604020202020204" pitchFamily="34" charset="0"/>
              </a:rPr>
              <a:t>Clustering is the task of </a:t>
            </a:r>
            <a:r>
              <a:rPr lang="en-GB" sz="2400" b="1" i="0" dirty="0">
                <a:effectLst/>
                <a:latin typeface="arial" panose="020B0604020202020204" pitchFamily="34" charset="0"/>
              </a:rPr>
              <a:t>dividing the population or data points into a number of groups such that data points in the same groups are more similar to other data points in the same group than those in other groups</a:t>
            </a:r>
            <a:r>
              <a:rPr lang="en-GB" sz="2400" b="0" i="0" dirty="0">
                <a:effectLst/>
                <a:latin typeface="arial" panose="020B0604020202020204" pitchFamily="34" charset="0"/>
              </a:rPr>
              <a:t>. In simple words, the aim is to segregate groups with similar traits and assign them into clusters</a:t>
            </a:r>
            <a:endParaRPr lang="en-IN" sz="24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53F1029-1580-5BCC-D0CF-0899B13D0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08" y="1817887"/>
            <a:ext cx="5776221" cy="430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3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DAD38-FE0B-557E-90CF-E43D2E3FC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E24479-3AF8-B3FE-8B3B-8202CA25D869}"/>
              </a:ext>
            </a:extLst>
          </p:cNvPr>
          <p:cNvCxnSpPr>
            <a:cxnSpLocks/>
          </p:cNvCxnSpPr>
          <p:nvPr/>
        </p:nvCxnSpPr>
        <p:spPr>
          <a:xfrm flipV="1">
            <a:off x="886957" y="2225748"/>
            <a:ext cx="0" cy="35005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82443C-9EAB-27CA-5F71-F0F1BE8DDA2D}"/>
              </a:ext>
            </a:extLst>
          </p:cNvPr>
          <p:cNvCxnSpPr>
            <a:cxnSpLocks/>
          </p:cNvCxnSpPr>
          <p:nvPr/>
        </p:nvCxnSpPr>
        <p:spPr>
          <a:xfrm>
            <a:off x="699722" y="5558633"/>
            <a:ext cx="512631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D696EF7-11C6-1B91-FD17-38021B1FBB56}"/>
              </a:ext>
            </a:extLst>
          </p:cNvPr>
          <p:cNvSpPr/>
          <p:nvPr/>
        </p:nvSpPr>
        <p:spPr>
          <a:xfrm>
            <a:off x="2385407" y="3225867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9CAED1-3F17-9866-73BD-3D87F749F467}"/>
              </a:ext>
            </a:extLst>
          </p:cNvPr>
          <p:cNvSpPr/>
          <p:nvPr/>
        </p:nvSpPr>
        <p:spPr>
          <a:xfrm>
            <a:off x="1481985" y="4218640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4880BE-C4B8-D900-BFD0-6A3A7CAAA1C9}"/>
              </a:ext>
            </a:extLst>
          </p:cNvPr>
          <p:cNvSpPr/>
          <p:nvPr/>
        </p:nvSpPr>
        <p:spPr>
          <a:xfrm>
            <a:off x="1734531" y="3202478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D7A8FD-CD4A-BBFE-6FC1-8B1977A226C3}"/>
              </a:ext>
            </a:extLst>
          </p:cNvPr>
          <p:cNvSpPr/>
          <p:nvPr/>
        </p:nvSpPr>
        <p:spPr>
          <a:xfrm>
            <a:off x="3135088" y="2800259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CF5196-9C2B-435D-C478-5E1D6D00C45C}"/>
              </a:ext>
            </a:extLst>
          </p:cNvPr>
          <p:cNvSpPr/>
          <p:nvPr/>
        </p:nvSpPr>
        <p:spPr>
          <a:xfrm>
            <a:off x="4105223" y="1725225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2E9113-4FEE-AF85-4D31-D394313677BE}"/>
              </a:ext>
            </a:extLst>
          </p:cNvPr>
          <p:cNvSpPr/>
          <p:nvPr/>
        </p:nvSpPr>
        <p:spPr>
          <a:xfrm>
            <a:off x="2958742" y="4026502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80FCA5-30CC-137C-3838-FB31938FD3F5}"/>
              </a:ext>
            </a:extLst>
          </p:cNvPr>
          <p:cNvSpPr/>
          <p:nvPr/>
        </p:nvSpPr>
        <p:spPr>
          <a:xfrm>
            <a:off x="3928877" y="2920870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300E7C-A038-C258-F826-4FC06B06F7EA}"/>
              </a:ext>
            </a:extLst>
          </p:cNvPr>
          <p:cNvSpPr/>
          <p:nvPr/>
        </p:nvSpPr>
        <p:spPr>
          <a:xfrm>
            <a:off x="4530998" y="3408744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E37B12-4C79-26ED-B873-DD3691DF1B27}"/>
              </a:ext>
            </a:extLst>
          </p:cNvPr>
          <p:cNvSpPr/>
          <p:nvPr/>
        </p:nvSpPr>
        <p:spPr>
          <a:xfrm>
            <a:off x="4530998" y="2434505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92538C-27F3-1BD8-F8EC-CC1AAA4C37A2}"/>
              </a:ext>
            </a:extLst>
          </p:cNvPr>
          <p:cNvSpPr/>
          <p:nvPr/>
        </p:nvSpPr>
        <p:spPr>
          <a:xfrm>
            <a:off x="4992845" y="2993879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470C0A-4EF4-1E12-F422-79FD62D91AF2}"/>
              </a:ext>
            </a:extLst>
          </p:cNvPr>
          <p:cNvSpPr/>
          <p:nvPr/>
        </p:nvSpPr>
        <p:spPr>
          <a:xfrm>
            <a:off x="5743308" y="2859045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D58FE1-4D97-A411-9B2B-92FC0120115B}"/>
              </a:ext>
            </a:extLst>
          </p:cNvPr>
          <p:cNvSpPr/>
          <p:nvPr/>
        </p:nvSpPr>
        <p:spPr>
          <a:xfrm>
            <a:off x="1189073" y="4888636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16CF80-2855-554A-DF6E-5213B990C482}"/>
              </a:ext>
            </a:extLst>
          </p:cNvPr>
          <p:cNvSpPr/>
          <p:nvPr/>
        </p:nvSpPr>
        <p:spPr>
          <a:xfrm>
            <a:off x="1926200" y="4609691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E0FB0D-32EE-4351-06C7-A3DACEAAC0A0}"/>
              </a:ext>
            </a:extLst>
          </p:cNvPr>
          <p:cNvSpPr/>
          <p:nvPr/>
        </p:nvSpPr>
        <p:spPr>
          <a:xfrm>
            <a:off x="3833043" y="2334915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DC95F0-DD5A-18AD-9498-D92E18C7A872}"/>
              </a:ext>
            </a:extLst>
          </p:cNvPr>
          <p:cNvSpPr/>
          <p:nvPr/>
        </p:nvSpPr>
        <p:spPr>
          <a:xfrm>
            <a:off x="1515586" y="2608120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18B78C-DA55-48C6-2C6A-D1F3C6F651A9}"/>
              </a:ext>
            </a:extLst>
          </p:cNvPr>
          <p:cNvSpPr/>
          <p:nvPr/>
        </p:nvSpPr>
        <p:spPr>
          <a:xfrm>
            <a:off x="2271984" y="3799758"/>
            <a:ext cx="352692" cy="3657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E18218C1-175F-4624-82A6-89BF12A98012}"/>
              </a:ext>
            </a:extLst>
          </p:cNvPr>
          <p:cNvSpPr/>
          <p:nvPr/>
        </p:nvSpPr>
        <p:spPr>
          <a:xfrm rot="1360444">
            <a:off x="2028312" y="1593187"/>
            <a:ext cx="352692" cy="365754"/>
          </a:xfrm>
          <a:prstGeom prst="plu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54699E1D-6E57-8E9C-132E-DA0F45C7233A}"/>
              </a:ext>
            </a:extLst>
          </p:cNvPr>
          <p:cNvSpPr/>
          <p:nvPr/>
        </p:nvSpPr>
        <p:spPr>
          <a:xfrm rot="1360444">
            <a:off x="4009391" y="4651160"/>
            <a:ext cx="352692" cy="365754"/>
          </a:xfrm>
          <a:prstGeom prst="plus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CD55B3-B730-83DC-01B7-1941DD3FBBB2}"/>
              </a:ext>
            </a:extLst>
          </p:cNvPr>
          <p:cNvSpPr txBox="1"/>
          <p:nvPr/>
        </p:nvSpPr>
        <p:spPr>
          <a:xfrm>
            <a:off x="3311071" y="109299"/>
            <a:ext cx="5710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What is K-means?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A939EF-993F-05F2-12FA-4F142D7C0ABD}"/>
              </a:ext>
            </a:extLst>
          </p:cNvPr>
          <p:cNvSpPr txBox="1"/>
          <p:nvPr/>
        </p:nvSpPr>
        <p:spPr>
          <a:xfrm>
            <a:off x="6795246" y="2012787"/>
            <a:ext cx="5209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k-means clustering is a method of vector quantization, originally from signal processing, that aims to partition n observations into k clusters in which each observation belongs to the cluster with the nearest mean, serving as a prototype of the cluster.</a:t>
            </a:r>
          </a:p>
          <a:p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</a:rPr>
              <a:t>-Wikipedia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99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0.00937 -0.16898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0.00508 0.2046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7 -0.16898 L 0.03229 -0.27893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0.20463 L -0.01588 0.33959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DAD38-FE0B-557E-90CF-E43D2E3FC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046E198-2329-28E5-A430-74DC2BAA1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" y="1155186"/>
            <a:ext cx="10709564" cy="5398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981F3-2E25-F2C3-652B-F6F02D2170C7}"/>
              </a:ext>
            </a:extLst>
          </p:cNvPr>
          <p:cNvSpPr txBox="1"/>
          <p:nvPr/>
        </p:nvSpPr>
        <p:spPr>
          <a:xfrm>
            <a:off x="3534184" y="218782"/>
            <a:ext cx="5413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How to initialize K?</a:t>
            </a:r>
          </a:p>
        </p:txBody>
      </p:sp>
    </p:spTree>
    <p:extLst>
      <p:ext uri="{BB962C8B-B14F-4D97-AF65-F5344CB8AC3E}">
        <p14:creationId xmlns:p14="http://schemas.microsoft.com/office/powerpoint/2010/main" val="93577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DAD38-FE0B-557E-90CF-E43D2E3FC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C9EE9-3888-AFC4-3BA6-CEDB88525C54}"/>
              </a:ext>
            </a:extLst>
          </p:cNvPr>
          <p:cNvSpPr txBox="1"/>
          <p:nvPr/>
        </p:nvSpPr>
        <p:spPr>
          <a:xfrm>
            <a:off x="2002703" y="162685"/>
            <a:ext cx="7848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How many clusters should there be?</a:t>
            </a:r>
          </a:p>
        </p:txBody>
      </p:sp>
      <p:pic>
        <p:nvPicPr>
          <p:cNvPr id="4" name="Picture 3" descr="A picture containing shape">
            <a:extLst>
              <a:ext uri="{FF2B5EF4-FFF2-40B4-BE49-F238E27FC236}">
                <a16:creationId xmlns:a16="http://schemas.microsoft.com/office/drawing/2014/main" id="{02546DBA-D1DE-F9E9-DDCD-F64D277AB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684113"/>
            <a:ext cx="9316285" cy="38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4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361</Words>
  <Application>Microsoft Office PowerPoint</Application>
  <PresentationFormat>Widescreen</PresentationFormat>
  <Paragraphs>92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arial</vt:lpstr>
      <vt:lpstr>NTR</vt:lpstr>
      <vt:lpstr>arial</vt:lpstr>
      <vt:lpstr>Trebuchet MS</vt:lpstr>
      <vt:lpstr>Avenir</vt:lpstr>
      <vt:lpstr>Office Theme</vt:lpstr>
      <vt:lpstr>Intro to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 </dc:title>
  <dc:creator>Yi Lu</dc:creator>
  <cp:lastModifiedBy>Satwik Goyal</cp:lastModifiedBy>
  <cp:revision>4</cp:revision>
  <dcterms:created xsi:type="dcterms:W3CDTF">2022-09-16T09:57:20Z</dcterms:created>
  <dcterms:modified xsi:type="dcterms:W3CDTF">2022-10-26T12:54:13Z</dcterms:modified>
</cp:coreProperties>
</file>